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Berthold Block" charset="1" panose="02000506040000020004"/>
      <p:regular r:id="rId14"/>
    </p:embeddedFont>
    <p:embeddedFont>
      <p:font typeface="Barlow Medium" charset="1" panose="00000600000000000000"/>
      <p:regular r:id="rId15"/>
    </p:embeddedFont>
    <p:embeddedFont>
      <p:font typeface="Open Sans Bold" charset="1" panose="020B0806030504020204"/>
      <p:regular r:id="rId16"/>
    </p:embeddedFont>
    <p:embeddedFont>
      <p:font typeface="Open Sans" charset="1" panose="020B0606030504020204"/>
      <p:regular r:id="rId17"/>
    </p:embeddedFont>
    <p:embeddedFont>
      <p:font typeface="Montserrat Bold" charset="1" panose="00000800000000000000"/>
      <p:regular r:id="rId18"/>
    </p:embeddedFont>
    <p:embeddedFont>
      <p:font typeface="Barlow Bold" charset="1" panose="00000800000000000000"/>
      <p:regular r:id="rId19"/>
    </p:embeddedFont>
    <p:embeddedFont>
      <p:font typeface="Barlow" charset="1" panose="00000500000000000000"/>
      <p:regular r:id="rId20"/>
    </p:embeddedFont>
    <p:embeddedFont>
      <p:font typeface="Barlow Semi-Bold" charset="1" panose="000007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jpe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12" Target="../media/image33.png" Type="http://schemas.openxmlformats.org/officeDocument/2006/relationships/image"/><Relationship Id="rId13" Target="../media/image34.png" Type="http://schemas.openxmlformats.org/officeDocument/2006/relationships/image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4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2646310" y="-4000500"/>
            <a:ext cx="12995380" cy="18288000"/>
          </a:xfrm>
          <a:custGeom>
            <a:avLst/>
            <a:gdLst/>
            <a:ahLst/>
            <a:cxnLst/>
            <a:rect r="r" b="b" t="t" l="l"/>
            <a:pathLst>
              <a:path h="18288000" w="1299538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395641" y="627109"/>
            <a:ext cx="5411743" cy="7770453"/>
            <a:chOff x="0" y="0"/>
            <a:chExt cx="4137660" cy="59410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350520" y="-288290"/>
              <a:ext cx="4956810" cy="6334760"/>
            </a:xfrm>
            <a:custGeom>
              <a:avLst/>
              <a:gdLst/>
              <a:ahLst/>
              <a:cxnLst/>
              <a:rect r="r" b="b" t="t" l="l"/>
              <a:pathLst>
                <a:path h="6334760" w="4956810">
                  <a:moveTo>
                    <a:pt x="762000" y="824230"/>
                  </a:moveTo>
                  <a:cubicBezTo>
                    <a:pt x="1517650" y="146050"/>
                    <a:pt x="2913380" y="0"/>
                    <a:pt x="3416300" y="1047750"/>
                  </a:cubicBezTo>
                  <a:cubicBezTo>
                    <a:pt x="3614420" y="1484630"/>
                    <a:pt x="3507740" y="1979930"/>
                    <a:pt x="3566160" y="2440940"/>
                  </a:cubicBezTo>
                  <a:cubicBezTo>
                    <a:pt x="3647440" y="3079750"/>
                    <a:pt x="4140200" y="3562350"/>
                    <a:pt x="4362450" y="4147820"/>
                  </a:cubicBezTo>
                  <a:cubicBezTo>
                    <a:pt x="4956810" y="5591810"/>
                    <a:pt x="3315970" y="6334760"/>
                    <a:pt x="2122170" y="6216650"/>
                  </a:cubicBezTo>
                  <a:cubicBezTo>
                    <a:pt x="1496060" y="6215380"/>
                    <a:pt x="762000" y="6047740"/>
                    <a:pt x="467360" y="5431790"/>
                  </a:cubicBezTo>
                  <a:cubicBezTo>
                    <a:pt x="166370" y="4765040"/>
                    <a:pt x="539750" y="4028440"/>
                    <a:pt x="553720" y="3336290"/>
                  </a:cubicBezTo>
                  <a:cubicBezTo>
                    <a:pt x="571500" y="2500630"/>
                    <a:pt x="0" y="1489710"/>
                    <a:pt x="762000" y="824230"/>
                  </a:cubicBezTo>
                  <a:close/>
                </a:path>
              </a:pathLst>
            </a:custGeom>
            <a:blipFill>
              <a:blip r:embed="rId4"/>
              <a:stretch>
                <a:fillRect l="0" t="-2273" r="0" b="-2273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5400000">
            <a:off x="14866192" y="2654365"/>
            <a:ext cx="3242610" cy="2670731"/>
          </a:xfrm>
          <a:custGeom>
            <a:avLst/>
            <a:gdLst/>
            <a:ahLst/>
            <a:cxnLst/>
            <a:rect r="r" b="b" t="t" l="l"/>
            <a:pathLst>
              <a:path h="2670731" w="3242610">
                <a:moveTo>
                  <a:pt x="0" y="0"/>
                </a:moveTo>
                <a:lnTo>
                  <a:pt x="3242610" y="0"/>
                </a:lnTo>
                <a:lnTo>
                  <a:pt x="3242610" y="2670732"/>
                </a:lnTo>
                <a:lnTo>
                  <a:pt x="0" y="26707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rot="5400000">
            <a:off x="8629650" y="628650"/>
            <a:ext cx="1028700" cy="18288000"/>
          </a:xfrm>
          <a:prstGeom prst="rect">
            <a:avLst/>
          </a:prstGeom>
          <a:solidFill>
            <a:srgbClr val="FF6C00"/>
          </a:solidFill>
        </p:spPr>
      </p:sp>
      <p:sp>
        <p:nvSpPr>
          <p:cNvPr name="AutoShape 7" id="7"/>
          <p:cNvSpPr/>
          <p:nvPr/>
        </p:nvSpPr>
        <p:spPr>
          <a:xfrm>
            <a:off x="1028700" y="9764651"/>
            <a:ext cx="162306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5400000">
            <a:off x="10258384" y="6018195"/>
            <a:ext cx="1812532" cy="2334643"/>
          </a:xfrm>
          <a:custGeom>
            <a:avLst/>
            <a:gdLst/>
            <a:ahLst/>
            <a:cxnLst/>
            <a:rect r="r" b="b" t="t" l="l"/>
            <a:pathLst>
              <a:path h="2334643" w="1812532">
                <a:moveTo>
                  <a:pt x="0" y="0"/>
                </a:moveTo>
                <a:lnTo>
                  <a:pt x="1812532" y="0"/>
                </a:lnTo>
                <a:lnTo>
                  <a:pt x="1812532" y="2334643"/>
                </a:lnTo>
                <a:lnTo>
                  <a:pt x="0" y="2334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291987" y="6345704"/>
            <a:ext cx="1410683" cy="554014"/>
          </a:xfrm>
          <a:custGeom>
            <a:avLst/>
            <a:gdLst/>
            <a:ahLst/>
            <a:cxnLst/>
            <a:rect r="r" b="b" t="t" l="l"/>
            <a:pathLst>
              <a:path h="554014" w="1410683">
                <a:moveTo>
                  <a:pt x="0" y="0"/>
                </a:moveTo>
                <a:lnTo>
                  <a:pt x="1410684" y="0"/>
                </a:lnTo>
                <a:lnTo>
                  <a:pt x="1410684" y="554014"/>
                </a:lnTo>
                <a:lnTo>
                  <a:pt x="0" y="5540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3311602" y="-2282902"/>
            <a:ext cx="1869333" cy="6435136"/>
          </a:xfrm>
          <a:custGeom>
            <a:avLst/>
            <a:gdLst/>
            <a:ahLst/>
            <a:cxnLst/>
            <a:rect r="r" b="b" t="t" l="l"/>
            <a:pathLst>
              <a:path h="6435136" w="1869333">
                <a:moveTo>
                  <a:pt x="0" y="0"/>
                </a:moveTo>
                <a:lnTo>
                  <a:pt x="1869332" y="0"/>
                </a:lnTo>
                <a:lnTo>
                  <a:pt x="1869332" y="6435136"/>
                </a:lnTo>
                <a:lnTo>
                  <a:pt x="0" y="643513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28700" y="1661072"/>
            <a:ext cx="8115300" cy="6964856"/>
            <a:chOff x="0" y="0"/>
            <a:chExt cx="10820400" cy="9286475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266700"/>
              <a:ext cx="10820400" cy="2720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4700"/>
                </a:lnSpc>
              </a:pPr>
              <a:r>
                <a:rPr lang="en-US" sz="14700">
                  <a:solidFill>
                    <a:srgbClr val="000000"/>
                  </a:solidFill>
                  <a:latin typeface="Berthold Block"/>
                  <a:ea typeface="Berthold Block"/>
                  <a:cs typeface="Berthold Block"/>
                  <a:sym typeface="Berthold Block"/>
                </a:rPr>
                <a:t>BOOKLY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3343545"/>
              <a:ext cx="10820400" cy="59429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90"/>
                </a:lnSpc>
              </a:pPr>
              <a:r>
                <a:rPr lang="en-US" b="true" sz="3207">
                  <a:solidFill>
                    <a:srgbClr val="000000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Fu</a:t>
              </a:r>
              <a:r>
                <a:rPr lang="en-US" b="true" sz="3207">
                  <a:solidFill>
                    <a:srgbClr val="000000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ll-Stack Web Application for Bookstore Management</a:t>
              </a:r>
            </a:p>
            <a:p>
              <a:pPr algn="l" marL="0" indent="0" lvl="0">
                <a:lnSpc>
                  <a:spcPts val="4490"/>
                </a:lnSpc>
              </a:pPr>
            </a:p>
            <a:p>
              <a:pPr algn="l" marL="0" indent="0" lvl="0">
                <a:lnSpc>
                  <a:spcPts val="4490"/>
                </a:lnSpc>
              </a:pPr>
              <a:r>
                <a:rPr lang="en-US" b="true" sz="3207">
                  <a:solidFill>
                    <a:srgbClr val="000000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Team Members:</a:t>
              </a:r>
            </a:p>
            <a:p>
              <a:pPr algn="l" marL="0" indent="0" lvl="0">
                <a:lnSpc>
                  <a:spcPts val="4490"/>
                </a:lnSpc>
              </a:pPr>
              <a:r>
                <a:rPr lang="en-US" b="true" sz="3207">
                  <a:solidFill>
                    <a:srgbClr val="000000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Ayoub Ben Yamoune </a:t>
              </a:r>
            </a:p>
            <a:p>
              <a:pPr algn="l" marL="0" indent="0" lvl="0">
                <a:lnSpc>
                  <a:spcPts val="4490"/>
                </a:lnSpc>
              </a:pPr>
              <a:r>
                <a:rPr lang="en-US" b="true" sz="3207">
                  <a:solidFill>
                    <a:srgbClr val="000000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Amirreza Jolani Mameghani</a:t>
              </a:r>
            </a:p>
            <a:p>
              <a:pPr algn="l" marL="0" indent="0" lvl="0">
                <a:lnSpc>
                  <a:spcPts val="4490"/>
                </a:lnSpc>
              </a:pPr>
              <a:r>
                <a:rPr lang="en-US" b="true" sz="3207">
                  <a:solidFill>
                    <a:srgbClr val="000000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Parisa Saeedidana </a:t>
              </a:r>
            </a:p>
            <a:p>
              <a:pPr algn="l" marL="0" indent="0" lvl="0">
                <a:lnSpc>
                  <a:spcPts val="4490"/>
                </a:lnSpc>
              </a:pPr>
              <a:r>
                <a:rPr lang="en-US" b="true" sz="3207">
                  <a:solidFill>
                    <a:srgbClr val="000000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Adam Truty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7711651" y="954748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2646310" y="-4000500"/>
            <a:ext cx="12995380" cy="18288000"/>
          </a:xfrm>
          <a:custGeom>
            <a:avLst/>
            <a:gdLst/>
            <a:ahLst/>
            <a:cxnLst/>
            <a:rect r="r" b="b" t="t" l="l"/>
            <a:pathLst>
              <a:path h="18288000" w="1299538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7259300" y="0"/>
            <a:ext cx="1028700" cy="10287000"/>
          </a:xfrm>
          <a:prstGeom prst="rect">
            <a:avLst/>
          </a:prstGeom>
          <a:solidFill>
            <a:srgbClr val="FF6C00"/>
          </a:solidFill>
        </p:spPr>
      </p:sp>
      <p:sp>
        <p:nvSpPr>
          <p:cNvPr name="AutoShape 4" id="4"/>
          <p:cNvSpPr/>
          <p:nvPr/>
        </p:nvSpPr>
        <p:spPr>
          <a:xfrm flipH="true">
            <a:off x="17778412" y="1028700"/>
            <a:ext cx="0" cy="8229600"/>
          </a:xfrm>
          <a:prstGeom prst="line">
            <a:avLst/>
          </a:prstGeom>
          <a:ln cap="flat" w="9525">
            <a:solidFill>
              <a:srgbClr val="22222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1772900" y="0"/>
            <a:ext cx="5486400" cy="10287000"/>
            <a:chOff x="0" y="0"/>
            <a:chExt cx="1083733" cy="2032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83733" cy="2032000"/>
            </a:xfrm>
            <a:custGeom>
              <a:avLst/>
              <a:gdLst/>
              <a:ahLst/>
              <a:cxnLst/>
              <a:rect r="r" b="b" t="t" l="l"/>
              <a:pathLst>
                <a:path h="2032000" w="1083733">
                  <a:moveTo>
                    <a:pt x="0" y="0"/>
                  </a:moveTo>
                  <a:lnTo>
                    <a:pt x="1083733" y="0"/>
                  </a:lnTo>
                  <a:lnTo>
                    <a:pt x="1083733" y="2032000"/>
                  </a:lnTo>
                  <a:lnTo>
                    <a:pt x="0" y="2032000"/>
                  </a:lnTo>
                  <a:close/>
                </a:path>
              </a:pathLst>
            </a:custGeom>
            <a:blipFill>
              <a:blip r:embed="rId4"/>
              <a:stretch>
                <a:fillRect l="-20664" t="0" r="-20664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-5400000">
            <a:off x="10652944" y="8028314"/>
            <a:ext cx="979516" cy="2459973"/>
          </a:xfrm>
          <a:custGeom>
            <a:avLst/>
            <a:gdLst/>
            <a:ahLst/>
            <a:cxnLst/>
            <a:rect r="r" b="b" t="t" l="l"/>
            <a:pathLst>
              <a:path h="2459973" w="979516">
                <a:moveTo>
                  <a:pt x="0" y="0"/>
                </a:moveTo>
                <a:lnTo>
                  <a:pt x="979516" y="0"/>
                </a:lnTo>
                <a:lnTo>
                  <a:pt x="979516" y="2459972"/>
                </a:lnTo>
                <a:lnTo>
                  <a:pt x="0" y="24599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56679" y="-408713"/>
            <a:ext cx="979516" cy="2459973"/>
          </a:xfrm>
          <a:custGeom>
            <a:avLst/>
            <a:gdLst/>
            <a:ahLst/>
            <a:cxnLst/>
            <a:rect r="r" b="b" t="t" l="l"/>
            <a:pathLst>
              <a:path h="2459973" w="979516">
                <a:moveTo>
                  <a:pt x="0" y="0"/>
                </a:moveTo>
                <a:lnTo>
                  <a:pt x="979516" y="0"/>
                </a:lnTo>
                <a:lnTo>
                  <a:pt x="979516" y="2459973"/>
                </a:lnTo>
                <a:lnTo>
                  <a:pt x="0" y="24599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01950" y="3811737"/>
            <a:ext cx="362532" cy="36253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01950" y="4831365"/>
            <a:ext cx="362532" cy="36253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01950" y="5867775"/>
            <a:ext cx="362532" cy="362532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01950" y="6882409"/>
            <a:ext cx="362532" cy="36253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36441" y="7918094"/>
            <a:ext cx="362532" cy="362532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136441" y="8953779"/>
            <a:ext cx="362532" cy="362532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028700" y="1607907"/>
            <a:ext cx="9201150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839"/>
              </a:lnSpc>
              <a:spcBef>
                <a:spcPct val="0"/>
              </a:spcBef>
            </a:pPr>
            <a:r>
              <a:rPr lang="en-US" sz="8199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PATH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7686511" y="9530888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719608" y="3706029"/>
            <a:ext cx="4923830" cy="51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9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 of Bookly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719608" y="4742439"/>
            <a:ext cx="2820367" cy="51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Goals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719608" y="5778848"/>
            <a:ext cx="1869430" cy="51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Changes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719608" y="7829168"/>
            <a:ext cx="3027164" cy="51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Main Features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672616" y="8885903"/>
            <a:ext cx="1284610" cy="51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Demo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719608" y="6814533"/>
            <a:ext cx="1121643" cy="51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Tools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2646310" y="-4000500"/>
            <a:ext cx="12995380" cy="18288000"/>
          </a:xfrm>
          <a:custGeom>
            <a:avLst/>
            <a:gdLst/>
            <a:ahLst/>
            <a:cxnLst/>
            <a:rect r="r" b="b" t="t" l="l"/>
            <a:pathLst>
              <a:path h="18288000" w="1299538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7259300" y="0"/>
            <a:ext cx="1028700" cy="10287000"/>
          </a:xfrm>
          <a:prstGeom prst="rect">
            <a:avLst/>
          </a:prstGeom>
          <a:solidFill>
            <a:srgbClr val="FF6C00"/>
          </a:solidFill>
        </p:spPr>
      </p:sp>
      <p:sp>
        <p:nvSpPr>
          <p:cNvPr name="AutoShape 4" id="4"/>
          <p:cNvSpPr/>
          <p:nvPr/>
        </p:nvSpPr>
        <p:spPr>
          <a:xfrm flipH="true">
            <a:off x="17778412" y="1028700"/>
            <a:ext cx="0" cy="8229600"/>
          </a:xfrm>
          <a:prstGeom prst="line">
            <a:avLst/>
          </a:prstGeom>
          <a:ln cap="flat" w="9525">
            <a:solidFill>
              <a:srgbClr val="22222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1772900" y="0"/>
            <a:ext cx="5486400" cy="10287000"/>
            <a:chOff x="0" y="0"/>
            <a:chExt cx="1083733" cy="2032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83733" cy="2032000"/>
            </a:xfrm>
            <a:custGeom>
              <a:avLst/>
              <a:gdLst/>
              <a:ahLst/>
              <a:cxnLst/>
              <a:rect r="r" b="b" t="t" l="l"/>
              <a:pathLst>
                <a:path h="2032000" w="1083733">
                  <a:moveTo>
                    <a:pt x="0" y="0"/>
                  </a:moveTo>
                  <a:lnTo>
                    <a:pt x="1083733" y="0"/>
                  </a:lnTo>
                  <a:lnTo>
                    <a:pt x="1083733" y="2032000"/>
                  </a:lnTo>
                  <a:lnTo>
                    <a:pt x="0" y="2032000"/>
                  </a:lnTo>
                  <a:close/>
                </a:path>
              </a:pathLst>
            </a:custGeom>
            <a:blipFill>
              <a:blip r:embed="rId4"/>
              <a:stretch>
                <a:fillRect l="-12460" t="0" r="-1246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-5400000">
            <a:off x="10652944" y="8028314"/>
            <a:ext cx="979516" cy="2459973"/>
          </a:xfrm>
          <a:custGeom>
            <a:avLst/>
            <a:gdLst/>
            <a:ahLst/>
            <a:cxnLst/>
            <a:rect r="r" b="b" t="t" l="l"/>
            <a:pathLst>
              <a:path h="2459973" w="979516">
                <a:moveTo>
                  <a:pt x="0" y="0"/>
                </a:moveTo>
                <a:lnTo>
                  <a:pt x="979516" y="0"/>
                </a:lnTo>
                <a:lnTo>
                  <a:pt x="979516" y="2459972"/>
                </a:lnTo>
                <a:lnTo>
                  <a:pt x="0" y="24599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56679" y="-408713"/>
            <a:ext cx="979516" cy="2459973"/>
          </a:xfrm>
          <a:custGeom>
            <a:avLst/>
            <a:gdLst/>
            <a:ahLst/>
            <a:cxnLst/>
            <a:rect r="r" b="b" t="t" l="l"/>
            <a:pathLst>
              <a:path h="2459973" w="979516">
                <a:moveTo>
                  <a:pt x="0" y="0"/>
                </a:moveTo>
                <a:lnTo>
                  <a:pt x="979516" y="0"/>
                </a:lnTo>
                <a:lnTo>
                  <a:pt x="979516" y="2459973"/>
                </a:lnTo>
                <a:lnTo>
                  <a:pt x="0" y="24599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93935" y="4282452"/>
            <a:ext cx="8568411" cy="1644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Bu</a:t>
            </a:r>
            <a:r>
              <a:rPr lang="en-US" b="true" sz="2499" u="none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ilt using Jakarta Servlets + JSP (MVC architecture)</a:t>
            </a:r>
          </a:p>
          <a:p>
            <a:pPr algn="l"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b="true" sz="2499" u="none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Powered by RESTful APIs</a:t>
            </a:r>
          </a:p>
          <a:p>
            <a:pPr algn="l"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b="true" sz="2499" u="none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Integrated with PostgreSQL + Docker</a:t>
            </a:r>
          </a:p>
          <a:p>
            <a:pPr algn="l"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b="true" sz="2499" u="none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Supports secure user authentication (JWT)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171801" y="4471435"/>
            <a:ext cx="145019" cy="14501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71801" y="4881416"/>
            <a:ext cx="145019" cy="14501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71801" y="5293135"/>
            <a:ext cx="145019" cy="145019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71801" y="5689781"/>
            <a:ext cx="145019" cy="145019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28700" y="1617432"/>
            <a:ext cx="9201150" cy="2335243"/>
            <a:chOff x="0" y="0"/>
            <a:chExt cx="12268200" cy="3113657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1986108"/>
              <a:ext cx="12268200" cy="11275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79"/>
                </a:lnSpc>
              </a:pPr>
              <a:r>
                <a:rPr lang="en-US" b="true" sz="2599">
                  <a:solidFill>
                    <a:srgbClr val="000000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Bookly is a full-featured web application built in Java that manages the complete lifecycle of an online bookstore: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-9525"/>
              <a:ext cx="12268200" cy="1673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839"/>
                </a:lnSpc>
                <a:spcBef>
                  <a:spcPct val="0"/>
                </a:spcBef>
              </a:pPr>
              <a:r>
                <a:rPr lang="en-US" sz="8199">
                  <a:solidFill>
                    <a:srgbClr val="000000"/>
                  </a:solidFill>
                  <a:latin typeface="Berthold Block"/>
                  <a:ea typeface="Berthold Block"/>
                  <a:cs typeface="Berthold Block"/>
                  <a:sym typeface="Berthold Block"/>
                </a:rPr>
                <a:t>WHA</a:t>
              </a:r>
              <a:r>
                <a:rPr lang="en-US" sz="8199" u="none">
                  <a:solidFill>
                    <a:srgbClr val="000000"/>
                  </a:solidFill>
                  <a:latin typeface="Berthold Block"/>
                  <a:ea typeface="Berthold Block"/>
                  <a:cs typeface="Berthold Block"/>
                  <a:sym typeface="Berthold Block"/>
                </a:rPr>
                <a:t>T IS BOOKLY?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028700" y="6460045"/>
            <a:ext cx="7951064" cy="788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b="true" sz="2399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👉 Realistic features: shopping cart, discounts, reviews, wishlist, order history, and admin dashboard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686511" y="9530888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6C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2636785" y="-4019550"/>
            <a:ext cx="12995380" cy="18288000"/>
          </a:xfrm>
          <a:custGeom>
            <a:avLst/>
            <a:gdLst/>
            <a:ahLst/>
            <a:cxnLst/>
            <a:rect r="r" b="b" t="t" l="l"/>
            <a:pathLst>
              <a:path h="18288000" w="1299538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5400000">
            <a:off x="8629650" y="628650"/>
            <a:ext cx="1028700" cy="18288000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4" id="4"/>
          <p:cNvSpPr/>
          <p:nvPr/>
        </p:nvSpPr>
        <p:spPr>
          <a:xfrm>
            <a:off x="1028700" y="9764651"/>
            <a:ext cx="162306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5400000">
            <a:off x="-37130" y="2740059"/>
            <a:ext cx="1812532" cy="2334643"/>
          </a:xfrm>
          <a:custGeom>
            <a:avLst/>
            <a:gdLst/>
            <a:ahLst/>
            <a:cxnLst/>
            <a:rect r="r" b="b" t="t" l="l"/>
            <a:pathLst>
              <a:path h="2334643" w="1812532">
                <a:moveTo>
                  <a:pt x="0" y="0"/>
                </a:moveTo>
                <a:lnTo>
                  <a:pt x="1812531" y="0"/>
                </a:lnTo>
                <a:lnTo>
                  <a:pt x="1812531" y="2334643"/>
                </a:lnTo>
                <a:lnTo>
                  <a:pt x="0" y="23346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63868">
            <a:off x="16294496" y="4907100"/>
            <a:ext cx="2517057" cy="2073140"/>
          </a:xfrm>
          <a:custGeom>
            <a:avLst/>
            <a:gdLst/>
            <a:ahLst/>
            <a:cxnLst/>
            <a:rect r="r" b="b" t="t" l="l"/>
            <a:pathLst>
              <a:path h="2073140" w="2517057">
                <a:moveTo>
                  <a:pt x="0" y="0"/>
                </a:moveTo>
                <a:lnTo>
                  <a:pt x="2517058" y="0"/>
                </a:lnTo>
                <a:lnTo>
                  <a:pt x="2517058" y="2073140"/>
                </a:lnTo>
                <a:lnTo>
                  <a:pt x="0" y="20731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12903" y="5393858"/>
            <a:ext cx="544058" cy="815345"/>
          </a:xfrm>
          <a:custGeom>
            <a:avLst/>
            <a:gdLst/>
            <a:ahLst/>
            <a:cxnLst/>
            <a:rect r="r" b="b" t="t" l="l"/>
            <a:pathLst>
              <a:path h="815345" w="544058">
                <a:moveTo>
                  <a:pt x="0" y="0"/>
                </a:moveTo>
                <a:lnTo>
                  <a:pt x="544058" y="0"/>
                </a:lnTo>
                <a:lnTo>
                  <a:pt x="544058" y="815345"/>
                </a:lnTo>
                <a:lnTo>
                  <a:pt x="0" y="8153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506140" y="4077797"/>
            <a:ext cx="544058" cy="815345"/>
          </a:xfrm>
          <a:custGeom>
            <a:avLst/>
            <a:gdLst/>
            <a:ahLst/>
            <a:cxnLst/>
            <a:rect r="r" b="b" t="t" l="l"/>
            <a:pathLst>
              <a:path h="815345" w="544058">
                <a:moveTo>
                  <a:pt x="0" y="0"/>
                </a:moveTo>
                <a:lnTo>
                  <a:pt x="544058" y="0"/>
                </a:lnTo>
                <a:lnTo>
                  <a:pt x="544058" y="815345"/>
                </a:lnTo>
                <a:lnTo>
                  <a:pt x="0" y="8153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700" y="1023764"/>
            <a:ext cx="16230600" cy="1982288"/>
            <a:chOff x="0" y="0"/>
            <a:chExt cx="21640800" cy="264305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2133908"/>
              <a:ext cx="21640800" cy="5091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81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9525"/>
              <a:ext cx="21640800" cy="1647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716"/>
                </a:lnSpc>
                <a:spcBef>
                  <a:spcPct val="0"/>
                </a:spcBef>
              </a:pPr>
              <a:r>
                <a:rPr lang="en-US" sz="8097">
                  <a:solidFill>
                    <a:srgbClr val="FFFFFF"/>
                  </a:solidFill>
                  <a:latin typeface="Berthold Block"/>
                  <a:ea typeface="Berthold Block"/>
                  <a:cs typeface="Berthold Block"/>
                  <a:sym typeface="Berthold Block"/>
                </a:rPr>
                <a:t>PROJECT GOALS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7619700" y="9547481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36457" y="2719705"/>
            <a:ext cx="13999130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Offer multiple ways to discover books : by categories, by publishers, and top rated list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Deliver a complete user journey from search to purchasement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Build the entire buying experience : wishlist, shopping cart, check out and order history.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Provide admin tools for effective bookstore management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Design a responsive, intuitive and visually engaging user interface for all devices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2646310" y="-4000500"/>
            <a:ext cx="12995380" cy="18288000"/>
          </a:xfrm>
          <a:custGeom>
            <a:avLst/>
            <a:gdLst/>
            <a:ahLst/>
            <a:cxnLst/>
            <a:rect r="r" b="b" t="t" l="l"/>
            <a:pathLst>
              <a:path h="18288000" w="1299538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7259300" y="0"/>
            <a:ext cx="1028700" cy="10287000"/>
          </a:xfrm>
          <a:prstGeom prst="rect">
            <a:avLst/>
          </a:prstGeom>
          <a:solidFill>
            <a:srgbClr val="FF6C00"/>
          </a:solidFill>
        </p:spPr>
      </p:sp>
      <p:sp>
        <p:nvSpPr>
          <p:cNvPr name="AutoShape 4" id="4"/>
          <p:cNvSpPr/>
          <p:nvPr/>
        </p:nvSpPr>
        <p:spPr>
          <a:xfrm flipH="true">
            <a:off x="17778412" y="1028700"/>
            <a:ext cx="0" cy="8229600"/>
          </a:xfrm>
          <a:prstGeom prst="line">
            <a:avLst/>
          </a:prstGeom>
          <a:ln cap="flat" w="9525">
            <a:solidFill>
              <a:srgbClr val="22222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-5400000">
            <a:off x="16141044" y="7965766"/>
            <a:ext cx="979516" cy="2459973"/>
          </a:xfrm>
          <a:custGeom>
            <a:avLst/>
            <a:gdLst/>
            <a:ahLst/>
            <a:cxnLst/>
            <a:rect r="r" b="b" t="t" l="l"/>
            <a:pathLst>
              <a:path h="2459973" w="979516">
                <a:moveTo>
                  <a:pt x="0" y="0"/>
                </a:moveTo>
                <a:lnTo>
                  <a:pt x="979517" y="0"/>
                </a:lnTo>
                <a:lnTo>
                  <a:pt x="979517" y="2459973"/>
                </a:lnTo>
                <a:lnTo>
                  <a:pt x="0" y="24599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56679" y="-408713"/>
            <a:ext cx="979516" cy="2459973"/>
          </a:xfrm>
          <a:custGeom>
            <a:avLst/>
            <a:gdLst/>
            <a:ahLst/>
            <a:cxnLst/>
            <a:rect r="r" b="b" t="t" l="l"/>
            <a:pathLst>
              <a:path h="2459973" w="979516">
                <a:moveTo>
                  <a:pt x="0" y="0"/>
                </a:moveTo>
                <a:lnTo>
                  <a:pt x="979516" y="0"/>
                </a:lnTo>
                <a:lnTo>
                  <a:pt x="979516" y="2459973"/>
                </a:lnTo>
                <a:lnTo>
                  <a:pt x="0" y="24599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2462018"/>
            <a:ext cx="362532" cy="36253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3649297"/>
            <a:ext cx="362532" cy="36253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8700" y="5768292"/>
            <a:ext cx="362532" cy="36253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28700" y="7356427"/>
            <a:ext cx="362532" cy="36253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28700" y="8470544"/>
            <a:ext cx="362532" cy="36253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28700" y="9443893"/>
            <a:ext cx="362532" cy="362532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28700" y="4678658"/>
            <a:ext cx="362532" cy="362532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14908929" y="2965572"/>
            <a:ext cx="2350371" cy="2333278"/>
          </a:xfrm>
          <a:custGeom>
            <a:avLst/>
            <a:gdLst/>
            <a:ahLst/>
            <a:cxnLst/>
            <a:rect r="r" b="b" t="t" l="l"/>
            <a:pathLst>
              <a:path h="2333278" w="2350371">
                <a:moveTo>
                  <a:pt x="0" y="0"/>
                </a:moveTo>
                <a:lnTo>
                  <a:pt x="2350371" y="0"/>
                </a:lnTo>
                <a:lnTo>
                  <a:pt x="2350371" y="2333278"/>
                </a:lnTo>
                <a:lnTo>
                  <a:pt x="0" y="23332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028700" y="811749"/>
            <a:ext cx="9201150" cy="2505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39"/>
              </a:lnSpc>
            </a:pPr>
            <a:r>
              <a:rPr lang="en-US" sz="8199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CHANGES SINCE HW1</a:t>
            </a:r>
          </a:p>
          <a:p>
            <a:pPr algn="l" marL="0" indent="0" lvl="0">
              <a:lnSpc>
                <a:spcPts val="9839"/>
              </a:lnSpc>
              <a:spcBef>
                <a:spcPct val="0"/>
              </a:spcBef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17686511" y="9530888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776423" y="2173215"/>
            <a:ext cx="15482877" cy="1009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3"/>
              </a:lnSpc>
              <a:spcBef>
                <a:spcPct val="0"/>
              </a:spcBef>
            </a:pPr>
            <a:r>
              <a:rPr lang="en-US" b="true" sz="308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POM and README file : names of the group members were missing and some dependencies were referenced several times in the POM file.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776423" y="3612053"/>
            <a:ext cx="15482877" cy="52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4"/>
              </a:lnSpc>
              <a:spcBef>
                <a:spcPct val="0"/>
              </a:spcBef>
            </a:pPr>
            <a:r>
              <a:rPr lang="en-US" b="true" sz="325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Multiple errors in javadoc generation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776423" y="4601587"/>
            <a:ext cx="15482877" cy="50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b="true" sz="312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Updated mandatory relationships in the ER Schema 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776423" y="7280284"/>
            <a:ext cx="15482877" cy="503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7"/>
              </a:lnSpc>
              <a:spcBef>
                <a:spcPct val="0"/>
              </a:spcBef>
            </a:pPr>
            <a:r>
              <a:rPr lang="en-US" b="true" sz="313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JSP pages were inappropriately injecting Java code instead of using tags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776423" y="8373038"/>
            <a:ext cx="15482877" cy="528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3"/>
              </a:lnSpc>
              <a:spcBef>
                <a:spcPct val="0"/>
              </a:spcBef>
            </a:pPr>
            <a:r>
              <a:rPr lang="en-US" b="true" sz="328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 use of Filters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776423" y="5450852"/>
            <a:ext cx="15482877" cy="1515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3"/>
              </a:lnSpc>
              <a:spcBef>
                <a:spcPct val="0"/>
              </a:spcBef>
            </a:pPr>
            <a:r>
              <a:rPr lang="en-US" b="true" sz="308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Edited and added DAOs. Set connection.setAutocommit(false) in cases where multiple statements needed to be executed as a single transacation within a DAO. 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776423" y="9229725"/>
            <a:ext cx="15482877" cy="511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Added order_items table and DAO to save cart items into orders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6C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2646310" y="-4000500"/>
            <a:ext cx="12995380" cy="18288000"/>
          </a:xfrm>
          <a:custGeom>
            <a:avLst/>
            <a:gdLst/>
            <a:ahLst/>
            <a:cxnLst/>
            <a:rect r="r" b="b" t="t" l="l"/>
            <a:pathLst>
              <a:path h="18288000" w="1299538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0"/>
            <a:ext cx="9144000" cy="10287000"/>
            <a:chOff x="0" y="0"/>
            <a:chExt cx="3365211" cy="37858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65211" cy="3785862"/>
            </a:xfrm>
            <a:custGeom>
              <a:avLst/>
              <a:gdLst/>
              <a:ahLst/>
              <a:cxnLst/>
              <a:rect r="r" b="b" t="t" l="l"/>
              <a:pathLst>
                <a:path h="3785862" w="3365211">
                  <a:moveTo>
                    <a:pt x="0" y="0"/>
                  </a:moveTo>
                  <a:lnTo>
                    <a:pt x="3365211" y="0"/>
                  </a:lnTo>
                  <a:lnTo>
                    <a:pt x="3365211" y="3785862"/>
                  </a:lnTo>
                  <a:lnTo>
                    <a:pt x="0" y="378586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5" id="5"/>
          <p:cNvSpPr/>
          <p:nvPr/>
        </p:nvSpPr>
        <p:spPr>
          <a:xfrm rot="5400000">
            <a:off x="8629650" y="628650"/>
            <a:ext cx="1028700" cy="18288000"/>
          </a:xfrm>
          <a:prstGeom prst="rect">
            <a:avLst/>
          </a:prstGeom>
          <a:solidFill>
            <a:srgbClr val="222222"/>
          </a:solidFill>
        </p:spPr>
      </p:sp>
      <p:sp>
        <p:nvSpPr>
          <p:cNvPr name="AutoShape 6" id="6"/>
          <p:cNvSpPr/>
          <p:nvPr/>
        </p:nvSpPr>
        <p:spPr>
          <a:xfrm>
            <a:off x="1028700" y="9764651"/>
            <a:ext cx="162306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0172700" y="1373415"/>
            <a:ext cx="7086600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839"/>
              </a:lnSpc>
              <a:spcBef>
                <a:spcPct val="0"/>
              </a:spcBef>
            </a:pPr>
            <a:r>
              <a:rPr lang="en-US" sz="8199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FRONTEND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5400000">
            <a:off x="84493" y="6880580"/>
            <a:ext cx="979516" cy="2459973"/>
          </a:xfrm>
          <a:custGeom>
            <a:avLst/>
            <a:gdLst/>
            <a:ahLst/>
            <a:cxnLst/>
            <a:rect r="r" b="b" t="t" l="l"/>
            <a:pathLst>
              <a:path h="2459973" w="979516">
                <a:moveTo>
                  <a:pt x="0" y="0"/>
                </a:moveTo>
                <a:lnTo>
                  <a:pt x="979516" y="0"/>
                </a:lnTo>
                <a:lnTo>
                  <a:pt x="979516" y="2459972"/>
                </a:lnTo>
                <a:lnTo>
                  <a:pt x="0" y="24599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7223991" y="-136779"/>
            <a:ext cx="979516" cy="2459973"/>
          </a:xfrm>
          <a:custGeom>
            <a:avLst/>
            <a:gdLst/>
            <a:ahLst/>
            <a:cxnLst/>
            <a:rect r="r" b="b" t="t" l="l"/>
            <a:pathLst>
              <a:path h="2459973" w="979516">
                <a:moveTo>
                  <a:pt x="0" y="0"/>
                </a:moveTo>
                <a:lnTo>
                  <a:pt x="979516" y="0"/>
                </a:lnTo>
                <a:lnTo>
                  <a:pt x="979516" y="2459972"/>
                </a:lnTo>
                <a:lnTo>
                  <a:pt x="0" y="2459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1289756" y="-1167321"/>
            <a:ext cx="1812532" cy="2334643"/>
          </a:xfrm>
          <a:custGeom>
            <a:avLst/>
            <a:gdLst/>
            <a:ahLst/>
            <a:cxnLst/>
            <a:rect r="r" b="b" t="t" l="l"/>
            <a:pathLst>
              <a:path h="2334643" w="1812532">
                <a:moveTo>
                  <a:pt x="0" y="0"/>
                </a:moveTo>
                <a:lnTo>
                  <a:pt x="1812531" y="0"/>
                </a:lnTo>
                <a:lnTo>
                  <a:pt x="1812531" y="2334642"/>
                </a:lnTo>
                <a:lnTo>
                  <a:pt x="0" y="23346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16777755" y="4106930"/>
            <a:ext cx="2517057" cy="2073140"/>
          </a:xfrm>
          <a:custGeom>
            <a:avLst/>
            <a:gdLst/>
            <a:ahLst/>
            <a:cxnLst/>
            <a:rect r="r" b="b" t="t" l="l"/>
            <a:pathLst>
              <a:path h="2073140" w="2517057">
                <a:moveTo>
                  <a:pt x="0" y="0"/>
                </a:moveTo>
                <a:lnTo>
                  <a:pt x="2517058" y="0"/>
                </a:lnTo>
                <a:lnTo>
                  <a:pt x="2517058" y="2073140"/>
                </a:lnTo>
                <a:lnTo>
                  <a:pt x="0" y="20731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859529" y="3063512"/>
            <a:ext cx="7399771" cy="5923917"/>
          </a:xfrm>
          <a:custGeom>
            <a:avLst/>
            <a:gdLst/>
            <a:ahLst/>
            <a:cxnLst/>
            <a:rect r="r" b="b" t="t" l="l"/>
            <a:pathLst>
              <a:path h="5923917" w="7399771">
                <a:moveTo>
                  <a:pt x="0" y="0"/>
                </a:moveTo>
                <a:lnTo>
                  <a:pt x="7399771" y="0"/>
                </a:lnTo>
                <a:lnTo>
                  <a:pt x="7399771" y="5923916"/>
                </a:lnTo>
                <a:lnTo>
                  <a:pt x="0" y="592391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25910" y="2178773"/>
            <a:ext cx="8246089" cy="6210443"/>
          </a:xfrm>
          <a:custGeom>
            <a:avLst/>
            <a:gdLst/>
            <a:ahLst/>
            <a:cxnLst/>
            <a:rect r="r" b="b" t="t" l="l"/>
            <a:pathLst>
              <a:path h="6210443" w="8246089">
                <a:moveTo>
                  <a:pt x="0" y="0"/>
                </a:moveTo>
                <a:lnTo>
                  <a:pt x="8246089" y="0"/>
                </a:lnTo>
                <a:lnTo>
                  <a:pt x="8246089" y="6210443"/>
                </a:lnTo>
                <a:lnTo>
                  <a:pt x="0" y="621044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1373415"/>
            <a:ext cx="7086600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839"/>
              </a:lnSpc>
              <a:spcBef>
                <a:spcPct val="0"/>
              </a:spcBef>
            </a:pPr>
            <a:r>
              <a:rPr lang="en-US" sz="8199">
                <a:solidFill>
                  <a:srgbClr val="FFFFFF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BACKEND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641121" y="955548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2646310" y="-3990975"/>
            <a:ext cx="12995380" cy="18288000"/>
          </a:xfrm>
          <a:custGeom>
            <a:avLst/>
            <a:gdLst/>
            <a:ahLst/>
            <a:cxnLst/>
            <a:rect r="r" b="b" t="t" l="l"/>
            <a:pathLst>
              <a:path h="18288000" w="1299538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7259300" y="0"/>
            <a:ext cx="1028700" cy="10287000"/>
          </a:xfrm>
          <a:prstGeom prst="rect">
            <a:avLst/>
          </a:prstGeom>
          <a:solidFill>
            <a:srgbClr val="FF6C00"/>
          </a:solidFill>
        </p:spPr>
      </p:sp>
      <p:sp>
        <p:nvSpPr>
          <p:cNvPr name="AutoShape 4" id="4"/>
          <p:cNvSpPr/>
          <p:nvPr/>
        </p:nvSpPr>
        <p:spPr>
          <a:xfrm flipH="true">
            <a:off x="17778412" y="1028700"/>
            <a:ext cx="0" cy="822960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3450446"/>
            <a:ext cx="969368" cy="1041313"/>
          </a:xfrm>
          <a:custGeom>
            <a:avLst/>
            <a:gdLst/>
            <a:ahLst/>
            <a:cxnLst/>
            <a:rect r="r" b="b" t="t" l="l"/>
            <a:pathLst>
              <a:path h="1041313" w="969368">
                <a:moveTo>
                  <a:pt x="0" y="0"/>
                </a:moveTo>
                <a:lnTo>
                  <a:pt x="969368" y="0"/>
                </a:lnTo>
                <a:lnTo>
                  <a:pt x="969368" y="1041314"/>
                </a:lnTo>
                <a:lnTo>
                  <a:pt x="0" y="10413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0341" y="5957789"/>
            <a:ext cx="969368" cy="1041313"/>
          </a:xfrm>
          <a:custGeom>
            <a:avLst/>
            <a:gdLst/>
            <a:ahLst/>
            <a:cxnLst/>
            <a:rect r="r" b="b" t="t" l="l"/>
            <a:pathLst>
              <a:path h="1041313" w="969368">
                <a:moveTo>
                  <a:pt x="0" y="0"/>
                </a:moveTo>
                <a:lnTo>
                  <a:pt x="969368" y="0"/>
                </a:lnTo>
                <a:lnTo>
                  <a:pt x="969368" y="1041313"/>
                </a:lnTo>
                <a:lnTo>
                  <a:pt x="0" y="1041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903790" y="3480598"/>
            <a:ext cx="969368" cy="1041313"/>
          </a:xfrm>
          <a:custGeom>
            <a:avLst/>
            <a:gdLst/>
            <a:ahLst/>
            <a:cxnLst/>
            <a:rect r="r" b="b" t="t" l="l"/>
            <a:pathLst>
              <a:path h="1041313" w="969368">
                <a:moveTo>
                  <a:pt x="0" y="0"/>
                </a:moveTo>
                <a:lnTo>
                  <a:pt x="969368" y="0"/>
                </a:lnTo>
                <a:lnTo>
                  <a:pt x="969368" y="1041314"/>
                </a:lnTo>
                <a:lnTo>
                  <a:pt x="0" y="10413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915431" y="5957789"/>
            <a:ext cx="969368" cy="1041313"/>
          </a:xfrm>
          <a:custGeom>
            <a:avLst/>
            <a:gdLst/>
            <a:ahLst/>
            <a:cxnLst/>
            <a:rect r="r" b="b" t="t" l="l"/>
            <a:pathLst>
              <a:path h="1041313" w="969368">
                <a:moveTo>
                  <a:pt x="0" y="0"/>
                </a:moveTo>
                <a:lnTo>
                  <a:pt x="969368" y="0"/>
                </a:lnTo>
                <a:lnTo>
                  <a:pt x="969368" y="1041313"/>
                </a:lnTo>
                <a:lnTo>
                  <a:pt x="0" y="1041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778147">
            <a:off x="11045045" y="-1028296"/>
            <a:ext cx="3398281" cy="3058453"/>
          </a:xfrm>
          <a:custGeom>
            <a:avLst/>
            <a:gdLst/>
            <a:ahLst/>
            <a:cxnLst/>
            <a:rect r="r" b="b" t="t" l="l"/>
            <a:pathLst>
              <a:path h="3058453" w="3398281">
                <a:moveTo>
                  <a:pt x="0" y="0"/>
                </a:moveTo>
                <a:lnTo>
                  <a:pt x="3398281" y="0"/>
                </a:lnTo>
                <a:lnTo>
                  <a:pt x="3398281" y="3058454"/>
                </a:lnTo>
                <a:lnTo>
                  <a:pt x="0" y="3058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40341" y="219130"/>
            <a:ext cx="8371415" cy="2505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839"/>
              </a:lnSpc>
              <a:spcBef>
                <a:spcPct val="0"/>
              </a:spcBef>
            </a:pPr>
            <a:r>
              <a:rPr lang="en-US" sz="8199" u="none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KEY FEATURES OVERVIEW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74318" y="3001130"/>
            <a:ext cx="6122258" cy="19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User Authentication</a:t>
            </a:r>
          </a:p>
          <a:p>
            <a:pPr algn="l">
              <a:lnSpc>
                <a:spcPts val="3960"/>
              </a:lnSpc>
            </a:pPr>
            <a:r>
              <a:rPr lang="en-US" sz="33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Register and login functionality.</a:t>
            </a:r>
          </a:p>
          <a:p>
            <a:pPr algn="l" marL="0" indent="0" lvl="0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User and admin profile management.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4037840" y="500931"/>
            <a:ext cx="1410683" cy="554014"/>
          </a:xfrm>
          <a:custGeom>
            <a:avLst/>
            <a:gdLst/>
            <a:ahLst/>
            <a:cxnLst/>
            <a:rect r="r" b="b" t="t" l="l"/>
            <a:pathLst>
              <a:path h="554014" w="1410683">
                <a:moveTo>
                  <a:pt x="0" y="0"/>
                </a:moveTo>
                <a:lnTo>
                  <a:pt x="1410683" y="0"/>
                </a:lnTo>
                <a:lnTo>
                  <a:pt x="1410683" y="554014"/>
                </a:lnTo>
                <a:lnTo>
                  <a:pt x="0" y="5540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705784" y="9585370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5226048" y="8270875"/>
            <a:ext cx="969368" cy="1041313"/>
          </a:xfrm>
          <a:custGeom>
            <a:avLst/>
            <a:gdLst/>
            <a:ahLst/>
            <a:cxnLst/>
            <a:rect r="r" b="b" t="t" l="l"/>
            <a:pathLst>
              <a:path h="1041313" w="969368">
                <a:moveTo>
                  <a:pt x="0" y="0"/>
                </a:moveTo>
                <a:lnTo>
                  <a:pt x="969368" y="0"/>
                </a:lnTo>
                <a:lnTo>
                  <a:pt x="969368" y="1041313"/>
                </a:lnTo>
                <a:lnTo>
                  <a:pt x="0" y="1041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177958" y="2644731"/>
            <a:ext cx="6122258" cy="347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Social Interactions</a:t>
            </a:r>
          </a:p>
          <a:p>
            <a:pPr algn="l">
              <a:lnSpc>
                <a:spcPts val="3960"/>
              </a:lnSpc>
            </a:pPr>
            <a:r>
              <a:rPr lang="en-US" sz="33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Review and rate books to provide feedback.</a:t>
            </a:r>
          </a:p>
          <a:p>
            <a:pPr algn="l">
              <a:lnSpc>
                <a:spcPts val="3960"/>
              </a:lnSpc>
            </a:pPr>
            <a:r>
              <a:rPr lang="en-US" sz="33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Bookmark favorite books.</a:t>
            </a:r>
          </a:p>
          <a:p>
            <a:pPr algn="l">
              <a:lnSpc>
                <a:spcPts val="3960"/>
              </a:lnSpc>
            </a:pPr>
            <a:r>
              <a:rPr lang="en-US" sz="33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Search for books.</a:t>
            </a:r>
          </a:p>
          <a:p>
            <a:pPr algn="l" marL="0" indent="0" lvl="0">
              <a:lnSpc>
                <a:spcPts val="396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960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0177958" y="5578431"/>
            <a:ext cx="6122258" cy="19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b="true">
                <a:solidFill>
                  <a:srgbClr val="000000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Order Process</a:t>
            </a:r>
          </a:p>
          <a:p>
            <a:pPr algn="l" marL="0" indent="0" lvl="0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Process to choose and buy a book with pay in delivery or with credit cart.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401441" y="5478320"/>
            <a:ext cx="6122258" cy="19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Admin Management</a:t>
            </a:r>
          </a:p>
          <a:p>
            <a:pPr algn="l">
              <a:lnSpc>
                <a:spcPts val="3960"/>
              </a:lnSpc>
            </a:pPr>
            <a:r>
              <a:rPr lang="en-US" sz="33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Add new books, authors, publishers, and discounts.</a:t>
            </a:r>
          </a:p>
          <a:p>
            <a:pPr algn="l" marL="0" indent="0" lvl="0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View all the data on the tables.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671666" y="7845381"/>
            <a:ext cx="6122258" cy="19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Dashboard</a:t>
            </a:r>
          </a:p>
          <a:p>
            <a:pPr algn="l" marL="0" indent="0" lvl="0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user have their own dashboard to manage the wishlist and all the data of their profile.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6C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2646310" y="-4000500"/>
            <a:ext cx="12995380" cy="18288000"/>
          </a:xfrm>
          <a:custGeom>
            <a:avLst/>
            <a:gdLst/>
            <a:ahLst/>
            <a:cxnLst/>
            <a:rect r="r" b="b" t="t" l="l"/>
            <a:pathLst>
              <a:path h="18288000" w="1299538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5400000">
            <a:off x="8629650" y="628650"/>
            <a:ext cx="1028700" cy="18288000"/>
          </a:xfrm>
          <a:prstGeom prst="rect">
            <a:avLst/>
          </a:prstGeom>
          <a:solidFill>
            <a:srgbClr val="222222"/>
          </a:solidFill>
        </p:spPr>
      </p:sp>
      <p:sp>
        <p:nvSpPr>
          <p:cNvPr name="AutoShape 4" id="4"/>
          <p:cNvSpPr/>
          <p:nvPr/>
        </p:nvSpPr>
        <p:spPr>
          <a:xfrm>
            <a:off x="1028700" y="9764651"/>
            <a:ext cx="162306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688060" y="2639461"/>
            <a:ext cx="10911880" cy="6255854"/>
          </a:xfrm>
          <a:custGeom>
            <a:avLst/>
            <a:gdLst/>
            <a:ahLst/>
            <a:cxnLst/>
            <a:rect r="r" b="b" t="t" l="l"/>
            <a:pathLst>
              <a:path h="6255854" w="10911880">
                <a:moveTo>
                  <a:pt x="0" y="0"/>
                </a:moveTo>
                <a:lnTo>
                  <a:pt x="10911880" y="0"/>
                </a:lnTo>
                <a:lnTo>
                  <a:pt x="10911880" y="6255853"/>
                </a:lnTo>
                <a:lnTo>
                  <a:pt x="0" y="62558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944" r="0" b="-233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22860" y="1019175"/>
            <a:ext cx="12642279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39"/>
              </a:lnSpc>
              <a:spcBef>
                <a:spcPct val="0"/>
              </a:spcBef>
            </a:pPr>
            <a:r>
              <a:rPr lang="en-US" sz="8199">
                <a:solidFill>
                  <a:srgbClr val="FFFFFF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LET’S PRESENT OUR APPLICATION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641121" y="955548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Java Bookstore App</dc:description>
  <dc:identifier>DAGo3NkfxJk</dc:identifier>
  <dcterms:modified xsi:type="dcterms:W3CDTF">2011-08-01T06:04:30Z</dcterms:modified>
  <cp:revision>1</cp:revision>
  <dc:title>Presentation - Java Bookstore App</dc:title>
</cp:coreProperties>
</file>